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handoutMasterIdLst>
    <p:handoutMasterId r:id="rId7"/>
  </p:handoutMasterIdLst>
  <p:sldIdLst>
    <p:sldId id="308" r:id="rId2"/>
    <p:sldId id="307" r:id="rId3"/>
    <p:sldId id="309" r:id="rId4"/>
    <p:sldId id="310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DB4"/>
    <a:srgbClr val="055EB3"/>
    <a:srgbClr val="006A9F"/>
    <a:srgbClr val="1F4E79"/>
    <a:srgbClr val="7690C9"/>
    <a:srgbClr val="959190"/>
    <a:srgbClr val="DEC3A0"/>
    <a:srgbClr val="F1E0C2"/>
    <a:srgbClr val="3F3C62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6408" autoAdjust="0"/>
  </p:normalViewPr>
  <p:slideViewPr>
    <p:cSldViewPr snapToGrid="0">
      <p:cViewPr varScale="1">
        <p:scale>
          <a:sx n="74" d="100"/>
          <a:sy n="74" d="100"/>
        </p:scale>
        <p:origin x="4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35A9-4E53-4106-AC04-9CFAB6A9C90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8A7AE-198E-4F86-BED3-D20A9EBF2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7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3FDA1-7861-46C3-9640-E46D0ACBE8A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B8EB1-EB4D-497B-9464-10CB1246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5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2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7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6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5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5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9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6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4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AAA8-0D53-4408-8359-AE5D46246E3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5D18-C4CE-4247-A31A-C80DD674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2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35" y="1513854"/>
            <a:ext cx="9673462" cy="4794194"/>
          </a:xfrm>
          <a:prstGeom prst="rect">
            <a:avLst/>
          </a:prstGeom>
        </p:spPr>
      </p:pic>
      <p:pic>
        <p:nvPicPr>
          <p:cNvPr id="6" name="Рисунок 5" descr="gerb_arhangelskoy_oblasti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995" y="141345"/>
            <a:ext cx="887469" cy="88498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55464" y="5356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Правительство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Архангельской области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министерство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агропромышленного комплекса 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торговли Архангельской области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27872" y="777646"/>
            <a:ext cx="10331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77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DA0E0A-36C7-9533-ADB8-FEC3863847F0}"/>
              </a:ext>
            </a:extLst>
          </p:cNvPr>
          <p:cNvSpPr txBox="1"/>
          <p:nvPr/>
        </p:nvSpPr>
        <p:spPr>
          <a:xfrm>
            <a:off x="0" y="363446"/>
            <a:ext cx="1160272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ru-RU" sz="3200" cap="all" smtClean="0">
                <a:solidFill>
                  <a:schemeClr val="bg1"/>
                </a:solidFill>
              </a:rPr>
              <a:t>Промышленное рыболовство и рыбопереработка</a:t>
            </a:r>
            <a:endParaRPr lang="ru-RU" sz="3200" cap="all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B6E9FC-FE59-36CC-336F-411EE91EA36A}"/>
              </a:ext>
            </a:extLst>
          </p:cNvPr>
          <p:cNvSpPr txBox="1"/>
          <p:nvPr/>
        </p:nvSpPr>
        <p:spPr>
          <a:xfrm>
            <a:off x="254961" y="1037766"/>
            <a:ext cx="46634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rgbClr val="055DB4"/>
                </a:solidFill>
              </a:rPr>
              <a:t>МЕСТО </a:t>
            </a:r>
            <a:r>
              <a:rPr lang="ru-RU">
                <a:solidFill>
                  <a:srgbClr val="055DB4"/>
                </a:solidFill>
              </a:rPr>
              <a:t>РЕАЛИЗАЦИИ</a:t>
            </a:r>
            <a:r>
              <a:rPr lang="ru-RU" smtClean="0">
                <a:solidFill>
                  <a:srgbClr val="055DB4"/>
                </a:solidFill>
              </a:rPr>
              <a:t>:</a:t>
            </a:r>
          </a:p>
          <a:p>
            <a:r>
              <a:rPr lang="ru-RU" smtClean="0">
                <a:solidFill>
                  <a:srgbClr val="055DB4"/>
                </a:solidFill>
              </a:rPr>
              <a:t>Внутренние водные объекты (реки, озера)</a:t>
            </a:r>
          </a:p>
          <a:p>
            <a:r>
              <a:rPr lang="ru-RU" smtClean="0"/>
              <a:t>Рекомендуемые объемы добычи (вылова):</a:t>
            </a:r>
          </a:p>
          <a:p>
            <a:r>
              <a:rPr lang="ru-RU" smtClean="0"/>
              <a:t>Например, Северная Двина: </a:t>
            </a:r>
          </a:p>
          <a:p>
            <a:r>
              <a:rPr lang="ru-RU" smtClean="0"/>
              <a:t>лещ – 149,1 тонн</a:t>
            </a:r>
          </a:p>
          <a:p>
            <a:r>
              <a:rPr lang="ru-RU" smtClean="0"/>
              <a:t>Судак – 12,27 тонн</a:t>
            </a:r>
          </a:p>
          <a:p>
            <a:r>
              <a:rPr lang="ru-RU" smtClean="0"/>
              <a:t>Щука – 52,7 тонн</a:t>
            </a:r>
          </a:p>
          <a:p>
            <a:r>
              <a:rPr lang="ru-RU" smtClean="0">
                <a:solidFill>
                  <a:srgbClr val="055DB4"/>
                </a:solidFill>
              </a:rPr>
              <a:t>Белое море</a:t>
            </a:r>
          </a:p>
          <a:p>
            <a:r>
              <a:rPr lang="ru-RU" smtClean="0"/>
              <a:t>Сельдь беломорская – 2478,01 тонн</a:t>
            </a:r>
          </a:p>
          <a:p>
            <a:r>
              <a:rPr lang="ru-RU" smtClean="0"/>
              <a:t>Навага – 1047,3 тонн</a:t>
            </a:r>
          </a:p>
          <a:p>
            <a:r>
              <a:rPr lang="ru-RU" smtClean="0"/>
              <a:t>Корюшка – 17,9 тонн</a:t>
            </a:r>
          </a:p>
          <a:p>
            <a:r>
              <a:rPr lang="ru-RU" smtClean="0"/>
              <a:t>Мидии – 1350,0 тонн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4" y="4220982"/>
            <a:ext cx="4785775" cy="951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00" y="5172041"/>
            <a:ext cx="4806278" cy="1751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043"/>
            <a:ext cx="2475528" cy="1858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8467" y="1102103"/>
            <a:ext cx="3872089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Требуется:</a:t>
            </a:r>
          </a:p>
          <a:p>
            <a:r>
              <a:rPr lang="ru-RU" sz="2400" smtClean="0"/>
              <a:t>Заключение договора, </a:t>
            </a:r>
          </a:p>
          <a:p>
            <a:r>
              <a:rPr lang="ru-RU" sz="2400" smtClean="0"/>
              <a:t>получение разрешения </a:t>
            </a:r>
          </a:p>
          <a:p>
            <a:r>
              <a:rPr lang="ru-RU" sz="2400" smtClean="0"/>
              <a:t>и рыбалка</a:t>
            </a:r>
            <a:endParaRPr lang="ru-RU" sz="24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50" y="4620797"/>
            <a:ext cx="3874347" cy="2179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8467" y="2944674"/>
            <a:ext cx="7141030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smtClean="0"/>
              <a:t>Переработка рыбы, в том числе глубокая перерботка (консервы, соление, вялка, приготовление полуфабрикатов)</a:t>
            </a:r>
            <a:endParaRPr lang="ru-RU"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6" y="964264"/>
            <a:ext cx="2972551" cy="20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7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52FD69-1FD4-081E-36AF-C5E10A514E04}"/>
              </a:ext>
            </a:extLst>
          </p:cNvPr>
          <p:cNvSpPr txBox="1"/>
          <p:nvPr/>
        </p:nvSpPr>
        <p:spPr>
          <a:xfrm>
            <a:off x="304801" y="287246"/>
            <a:ext cx="1160272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ru-RU" sz="3200" cap="all" smtClean="0">
                <a:solidFill>
                  <a:schemeClr val="bg1"/>
                </a:solidFill>
              </a:rPr>
              <a:t>АКВАКУЛЬТУРА (ТОВАРНОЕ РЫБОВОДСТВО)</a:t>
            </a:r>
            <a:endParaRPr lang="ru-RU" sz="3200" cap="all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8975" y="980144"/>
            <a:ext cx="5992072" cy="304698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smtClean="0"/>
              <a:t>+ производство кормов</a:t>
            </a:r>
          </a:p>
          <a:p>
            <a:r>
              <a:rPr lang="ru-RU" sz="2400" smtClean="0"/>
              <a:t>+ производство рыбопосадочного материала</a:t>
            </a:r>
          </a:p>
          <a:p>
            <a:r>
              <a:rPr lang="ru-RU" sz="2400" smtClean="0"/>
              <a:t>+ переработка рыбы, в том числе глубокая перерботка (консервы, соление, вялка, приготовление полуфабрикатов)</a:t>
            </a:r>
          </a:p>
          <a:p>
            <a:r>
              <a:rPr lang="ru-RU" sz="2400" smtClean="0"/>
              <a:t>+ производство оборудования и комплектующих</a:t>
            </a:r>
            <a:endParaRPr lang="ru-RU" sz="240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B6E9FC-FE59-36CC-336F-411EE91EA36A}"/>
              </a:ext>
            </a:extLst>
          </p:cNvPr>
          <p:cNvSpPr txBox="1"/>
          <p:nvPr/>
        </p:nvSpPr>
        <p:spPr>
          <a:xfrm>
            <a:off x="262093" y="891729"/>
            <a:ext cx="6172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rgbClr val="055DB4"/>
                </a:solidFill>
              </a:rPr>
              <a:t>МЕСТО </a:t>
            </a:r>
            <a:r>
              <a:rPr lang="ru-RU">
                <a:solidFill>
                  <a:srgbClr val="055DB4"/>
                </a:solidFill>
              </a:rPr>
              <a:t>РЕАЛИЗАЦИИ</a:t>
            </a:r>
            <a:r>
              <a:rPr lang="ru-RU" smtClean="0">
                <a:solidFill>
                  <a:srgbClr val="055DB4"/>
                </a:solidFill>
              </a:rPr>
              <a:t>:</a:t>
            </a:r>
          </a:p>
          <a:p>
            <a:r>
              <a:rPr lang="ru-RU" smtClean="0">
                <a:solidFill>
                  <a:srgbClr val="055DB4"/>
                </a:solidFill>
              </a:rPr>
              <a:t>Озера и реки Архангельской области </a:t>
            </a:r>
          </a:p>
          <a:p>
            <a:r>
              <a:rPr lang="ru-RU" smtClean="0">
                <a:solidFill>
                  <a:srgbClr val="055DB4"/>
                </a:solidFill>
              </a:rPr>
              <a:t>Определены потенциальные участки</a:t>
            </a:r>
            <a:endParaRPr lang="ru-RU" dirty="0">
              <a:solidFill>
                <a:srgbClr val="055DB4"/>
              </a:solidFill>
            </a:endParaRPr>
          </a:p>
          <a:p>
            <a:r>
              <a:rPr lang="ru-RU" smtClean="0">
                <a:solidFill>
                  <a:srgbClr val="055DB4"/>
                </a:solidFill>
              </a:rPr>
              <a:t>- Садковое выращивание</a:t>
            </a:r>
          </a:p>
          <a:p>
            <a:r>
              <a:rPr lang="ru-RU" smtClean="0">
                <a:solidFill>
                  <a:srgbClr val="055DB4"/>
                </a:solidFill>
              </a:rPr>
              <a:t>Формирование рыбоводного участка, торги, </a:t>
            </a:r>
          </a:p>
          <a:p>
            <a:r>
              <a:rPr lang="ru-RU" smtClean="0">
                <a:solidFill>
                  <a:srgbClr val="055DB4"/>
                </a:solidFill>
              </a:rPr>
              <a:t>сразу думать о земле, электричестве.</a:t>
            </a:r>
          </a:p>
          <a:p>
            <a:r>
              <a:rPr lang="ru-RU" smtClean="0">
                <a:solidFill>
                  <a:srgbClr val="055DB4"/>
                </a:solidFill>
              </a:rPr>
              <a:t>- Установки замкнутого водоснабжения</a:t>
            </a:r>
          </a:p>
          <a:p>
            <a:r>
              <a:rPr lang="ru-RU" smtClean="0">
                <a:solidFill>
                  <a:srgbClr val="055DB4"/>
                </a:solidFill>
              </a:rPr>
              <a:t>МЕРЫ </a:t>
            </a:r>
            <a:r>
              <a:rPr lang="ru-RU" dirty="0">
                <a:solidFill>
                  <a:srgbClr val="055DB4"/>
                </a:solidFill>
              </a:rPr>
              <a:t>ОТРАСЛЕВОЙ ПОДДЕРЖКИ (при </a:t>
            </a:r>
            <a:r>
              <a:rPr lang="ru-RU">
                <a:solidFill>
                  <a:srgbClr val="055DB4"/>
                </a:solidFill>
              </a:rPr>
              <a:t>наличии</a:t>
            </a:r>
            <a:r>
              <a:rPr lang="ru-RU" smtClean="0">
                <a:solidFill>
                  <a:srgbClr val="055DB4"/>
                </a:solidFill>
              </a:rPr>
              <a:t>):</a:t>
            </a:r>
          </a:p>
          <a:p>
            <a:r>
              <a:rPr lang="ru-RU" smtClean="0">
                <a:solidFill>
                  <a:srgbClr val="055DB4"/>
                </a:solidFill>
              </a:rPr>
              <a:t>- Компенчация части затрат на корма и рыбопосадочный материал</a:t>
            </a:r>
          </a:p>
          <a:p>
            <a:r>
              <a:rPr lang="ru-RU" smtClean="0">
                <a:solidFill>
                  <a:srgbClr val="055DB4"/>
                </a:solidFill>
              </a:rPr>
              <a:t>- Компенчация части затрат на оборудование для аквакультуры</a:t>
            </a:r>
            <a:endParaRPr lang="ru-RU" dirty="0">
              <a:solidFill>
                <a:srgbClr val="055DB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27" y="4218151"/>
            <a:ext cx="3817620" cy="2545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49" y="4218151"/>
            <a:ext cx="1908810" cy="2545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06" y="4218860"/>
            <a:ext cx="3392494" cy="2544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1" y="4218150"/>
            <a:ext cx="1908811" cy="25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7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52FD69-1FD4-081E-36AF-C5E10A514E04}"/>
              </a:ext>
            </a:extLst>
          </p:cNvPr>
          <p:cNvSpPr txBox="1"/>
          <p:nvPr/>
        </p:nvSpPr>
        <p:spPr>
          <a:xfrm>
            <a:off x="0" y="363446"/>
            <a:ext cx="1160272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ru-RU" sz="3200" cap="all" smtClean="0">
                <a:solidFill>
                  <a:schemeClr val="bg1"/>
                </a:solidFill>
              </a:rPr>
              <a:t>Организация любительского рыболовства</a:t>
            </a:r>
            <a:endParaRPr lang="ru-RU" sz="3200" cap="all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1437"/>
            <a:ext cx="3870960" cy="2903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20" y="3880440"/>
            <a:ext cx="4352370" cy="2904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04" y="879172"/>
            <a:ext cx="630936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smtClean="0"/>
              <a:t>Требуется:</a:t>
            </a:r>
          </a:p>
          <a:p>
            <a:r>
              <a:rPr lang="ru-RU" sz="2400" smtClean="0"/>
              <a:t>Формирование рыболовного участка</a:t>
            </a:r>
          </a:p>
          <a:p>
            <a:r>
              <a:rPr lang="ru-RU" sz="2400" smtClean="0"/>
              <a:t>Получение его на торгах на 10 лет</a:t>
            </a:r>
          </a:p>
          <a:p>
            <a:r>
              <a:rPr lang="ru-RU" sz="2400" smtClean="0"/>
              <a:t>Создание инфраструктуры</a:t>
            </a:r>
          </a:p>
          <a:p>
            <a:endParaRPr lang="ru-RU" sz="2400"/>
          </a:p>
          <a:p>
            <a:r>
              <a:rPr lang="ru-RU" sz="2400" smtClean="0"/>
              <a:t>Порядок:</a:t>
            </a:r>
          </a:p>
          <a:p>
            <a:r>
              <a:rPr lang="ru-RU" sz="2400" smtClean="0"/>
              <a:t>Выдача путевок – отчетность по промысловому журналу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873" y="3880440"/>
            <a:ext cx="2322806" cy="2904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2679" y="1190695"/>
            <a:ext cx="3925072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/>
              <a:t>Возможно совмещение с рекреацией, туризмом</a:t>
            </a:r>
          </a:p>
        </p:txBody>
      </p:sp>
    </p:spTree>
    <p:extLst>
      <p:ext uri="{BB962C8B-B14F-4D97-AF65-F5344CB8AC3E}">
        <p14:creationId xmlns:p14="http://schemas.microsoft.com/office/powerpoint/2010/main" val="2399210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7276</TotalTime>
  <Words>207</Words>
  <Application>Microsoft Office PowerPoint</Application>
  <PresentationFormat>Широкоэкранный</PresentationFormat>
  <Paragraphs>43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Лупачева Ольга Алексеевна</cp:lastModifiedBy>
  <cp:revision>259</cp:revision>
  <cp:lastPrinted>2021-09-23T06:19:26Z</cp:lastPrinted>
  <dcterms:created xsi:type="dcterms:W3CDTF">2020-12-24T08:36:48Z</dcterms:created>
  <dcterms:modified xsi:type="dcterms:W3CDTF">2022-09-19T09:39:41Z</dcterms:modified>
</cp:coreProperties>
</file>